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98" r:id="rId2"/>
    <p:sldId id="271" r:id="rId3"/>
    <p:sldId id="294" r:id="rId4"/>
    <p:sldId id="299" r:id="rId5"/>
    <p:sldId id="291" r:id="rId6"/>
    <p:sldId id="266" r:id="rId7"/>
    <p:sldId id="265" r:id="rId8"/>
    <p:sldId id="292" r:id="rId9"/>
    <p:sldId id="267" r:id="rId10"/>
    <p:sldId id="272" r:id="rId11"/>
    <p:sldId id="295" r:id="rId12"/>
    <p:sldId id="269" r:id="rId13"/>
    <p:sldId id="296" r:id="rId14"/>
    <p:sldId id="297" r:id="rId15"/>
    <p:sldId id="293" r:id="rId16"/>
    <p:sldId id="290" r:id="rId17"/>
    <p:sldId id="28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583"/>
    <a:srgbClr val="EE0082"/>
    <a:srgbClr val="FFEC00"/>
    <a:srgbClr val="002D4E"/>
    <a:srgbClr val="FFFFFF"/>
    <a:srgbClr val="009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5665" autoAdjust="0"/>
  </p:normalViewPr>
  <p:slideViewPr>
    <p:cSldViewPr snapToGrid="0">
      <p:cViewPr varScale="1">
        <p:scale>
          <a:sx n="72" d="100"/>
          <a:sy n="72" d="100"/>
        </p:scale>
        <p:origin x="7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2F767A-68C8-41B5-A407-35BC502E7BE7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0AD40-E41B-406E-B14F-F311CBABB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475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 that in the </a:t>
            </a:r>
            <a:r>
              <a:rPr lang="en-GB" dirty="0" err="1"/>
              <a:t>class’</a:t>
            </a:r>
            <a:r>
              <a:rPr lang="en-GB" dirty="0"/>
              <a:t> line “We’re ready to rock in a ___ kind of way!” you’ll need to change that number to whichever table you’re rocking and rolling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F0AD40-E41B-406E-B14F-F311CBABBF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66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CE46C-2E18-48A2-BE56-FE7EF51C2E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FC1B3-F442-4A04-AFD2-E4C4884A5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9AD3-7A37-4199-BD4F-61406BF1C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F41E7-7653-413C-B097-030010273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1A6A4-36C6-4A71-9D30-9CE4E4408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031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1802-D18D-4DC2-8F33-28230C64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FA4DBF-DB9A-42ED-A039-598A11DD3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51D06-021A-44E9-94FD-0C0ED6BC5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B4272-C006-4247-B7A7-391B0F6B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C0013-1721-4ECA-8499-50C0A5B58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422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BDBA2-D8DE-4241-B568-9E748B41C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E1361B-1FAC-476A-92B0-873F8B09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1B359-09D3-4D63-A75E-BAD238B65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211AD-DF23-4BBD-B61A-354A6449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F9684-121D-41B6-87CD-D77B5CB30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4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D3A4-B26A-4680-9EDD-6A108CB95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0A26A6-3830-481A-85C7-1D6092F39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F50D6-C1E2-4349-8FA6-7C39BB715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ECAFEC-C6A6-42ED-8393-5B1CC901C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173B57-EE05-427C-8948-245A7B870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9541B3-8FF0-43DC-A914-F0D54D4B3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814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4D665-D0CA-44FB-9F04-D22F9EB0A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4A988-1F13-44ED-AA50-78CED1374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909121-F087-4C99-ADC0-A521808EF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E409F28-770B-47B4-85D2-8E71B6830B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2DC88-F4D8-4BAE-A4F5-FF0274FBEC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FC9CF0-73EA-4836-96E3-393927B0E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0BB559-E253-42A3-8735-7E580348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CBD2BC-7FCD-44EF-9F52-39A49DD84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5816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5B81B-066C-4A30-9F2E-D7EDCD2F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80E433-11F6-416C-8F4C-8E7DB116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176A7-111E-4C9C-96F1-9AE916EF5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538D3C-8ED5-4818-BA2E-1C4930EA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42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55DEB8-390C-4A5E-8F1C-CA527ED35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2D49E-8B2C-41A9-99E9-2A2113CD2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B9BFF-1C09-41FA-B837-A00394E7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8869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1253B-C473-42A8-BF4A-9C3B329EA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75003-AC4C-4694-AAAE-535AE15799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FD15D-6C38-4E89-B332-46FFACA80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94AE06-7791-40F0-8627-9C88EDBE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25A94D-28C8-4AB2-B5CE-8D2A5E505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0EBD0-E889-43EF-8AEE-F3FF4E834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639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474-A6C4-4103-902E-49B1C8C31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500ABE-6FCF-45BE-9615-05C7AA1082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92CA8-BA6F-4713-8211-5C412D20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B63A5-FC8A-4706-919B-B0E3A47E3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ED1839-2FB8-4044-BB8A-8FA5AC43C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69CAD-7F60-498B-BBA7-468DFFF8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3892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E9EF9-6130-46E4-B8E0-AF34F2800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E8298-69EA-497E-986A-9400B7AE2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BDEEE9-9029-409F-9FCE-96F27B8E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2F247-F14D-478B-BA63-56153D75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A6B9BE-45B8-4812-B536-D50031892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184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49F2C-8DDF-4F9D-8ADB-7692314BAB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9181C7-4603-4543-9725-C18221013E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B24D5-0D93-4DC4-863E-B46BEFAF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9336D-88F5-4380-812D-BE0008CC77E0}" type="datetimeFigureOut">
              <a:rPr lang="en-GB" smtClean="0"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19540-FE8E-4D5D-BA71-A0C9E86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EE038E-7F4C-4715-AFB3-778F22222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22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25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973E26-CF40-4B28-8127-9043A1F4C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983" y="365125"/>
            <a:ext cx="9131483" cy="7794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206664-6C1D-49BB-B52E-8E0583C14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1983" y="1250122"/>
            <a:ext cx="9131483" cy="4926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1A8B5-BF94-480F-861D-2397555942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244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fld id="{D3B9336D-88F5-4380-812D-BE0008CC77E0}" type="datetimeFigureOut">
              <a:rPr lang="en-GB" smtClean="0"/>
              <a:pPr/>
              <a:t>05/10/2022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B768E-AEF2-414A-ADE9-200265AE71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67908" y="6356350"/>
            <a:ext cx="26619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Boogaloo" panose="03060902030202020203" pitchFamily="66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BFE07-F871-4674-BE9F-C311CBD5F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96805" y="6356350"/>
            <a:ext cx="17746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47855-FE1B-4143-9E40-EDFAC9D93F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00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D1QmoxYERNM" TargetMode="External"/><Relationship Id="rId2" Type="http://schemas.openxmlformats.org/officeDocument/2006/relationships/hyperlink" Target="https://www.youtube.com/watch?v=TibPCXHil1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BB90CA82-D2A8-9BA2-8C4C-916862FFBE64}"/>
              </a:ext>
            </a:extLst>
          </p:cNvPr>
          <p:cNvSpPr/>
          <p:nvPr/>
        </p:nvSpPr>
        <p:spPr>
          <a:xfrm>
            <a:off x="7571683" y="-1617"/>
            <a:ext cx="4624003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2640" h="6842760">
                <a:moveTo>
                  <a:pt x="0" y="0"/>
                </a:moveTo>
                <a:lnTo>
                  <a:pt x="4612640" y="0"/>
                </a:lnTo>
                <a:lnTo>
                  <a:pt x="4612640" y="6842760"/>
                </a:lnTo>
                <a:lnTo>
                  <a:pt x="955040" y="6842760"/>
                </a:lnTo>
                <a:lnTo>
                  <a:pt x="0" y="0"/>
                </a:lnTo>
                <a:close/>
              </a:path>
            </a:pathLst>
          </a:custGeom>
          <a:solidFill>
            <a:srgbClr val="9382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ext, logo&#10;&#10;Description automatically generated">
            <a:extLst>
              <a:ext uri="{FF2B5EF4-FFF2-40B4-BE49-F238E27FC236}">
                <a16:creationId xmlns:a16="http://schemas.microsoft.com/office/drawing/2014/main" id="{028231C1-0505-814F-5BFE-E7FCD91A47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14" b="29614"/>
          <a:stretch/>
        </p:blipFill>
        <p:spPr>
          <a:xfrm>
            <a:off x="2339711" y="458140"/>
            <a:ext cx="3289239" cy="948088"/>
          </a:xfrm>
          <a:prstGeom prst="rect">
            <a:avLst/>
          </a:prstGeom>
        </p:spPr>
      </p:pic>
      <p:pic>
        <p:nvPicPr>
          <p:cNvPr id="4" name="Picture 3" descr="A picture containing text, container, can&#10;&#10;Description automatically generated">
            <a:extLst>
              <a:ext uri="{FF2B5EF4-FFF2-40B4-BE49-F238E27FC236}">
                <a16:creationId xmlns:a16="http://schemas.microsoft.com/office/drawing/2014/main" id="{58C44BA7-DFC7-7A8D-F6C2-74A878716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848" y="2244916"/>
            <a:ext cx="7282758" cy="3774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2A6A0B6-81FC-D40A-EDFB-6A885EEC73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276" y="1408418"/>
            <a:ext cx="1767993" cy="7498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EC3346-A977-3702-752A-1BEB7C6D3A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8241" y="-612470"/>
            <a:ext cx="4413887" cy="3694496"/>
          </a:xfrm>
          <a:prstGeom prst="rect">
            <a:avLst/>
          </a:prstGeom>
        </p:spPr>
      </p:pic>
      <p:pic>
        <p:nvPicPr>
          <p:cNvPr id="8" name="Picture 7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1B7D9A0B-2281-3252-0EFE-CC77F9CC45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844" y="1783354"/>
            <a:ext cx="2873685" cy="480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904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628" y="626113"/>
            <a:ext cx="9609665" cy="60912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11, 22, 33, 44, 55,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66, 77, 88, 99, 110,</a:t>
            </a:r>
            <a:br>
              <a:rPr lang="en-GB" sz="8000" dirty="0"/>
            </a:br>
            <a:endParaRPr lang="en-GB" sz="8000" dirty="0"/>
          </a:p>
          <a:p>
            <a:pPr marL="0" indent="0">
              <a:buNone/>
            </a:pPr>
            <a:r>
              <a:rPr lang="en-GB" sz="8000" dirty="0"/>
              <a:t>121, 132.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77EA0C66-282C-8D79-723F-8A17C28205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76BB980F-E7B1-2E8B-B84C-B70636447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Warm-up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FF87362-A215-8F9E-3FE6-31A30A5D2F7F}"/>
              </a:ext>
            </a:extLst>
          </p:cNvPr>
          <p:cNvCxnSpPr>
            <a:cxnSpLocks/>
          </p:cNvCxnSpPr>
          <p:nvPr/>
        </p:nvCxnSpPr>
        <p:spPr>
          <a:xfrm>
            <a:off x="3386959" y="6583970"/>
            <a:ext cx="1215551" cy="0"/>
          </a:xfrm>
          <a:prstGeom prst="line">
            <a:avLst/>
          </a:prstGeom>
          <a:ln w="76200">
            <a:solidFill>
              <a:srgbClr val="FFEC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4586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D22C4-C4A9-3BF4-A2D5-484B759E18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3898" y="1314867"/>
            <a:ext cx="9144000" cy="3815397"/>
          </a:xfrm>
        </p:spPr>
        <p:txBody>
          <a:bodyPr>
            <a:noAutofit/>
          </a:bodyPr>
          <a:lstStyle/>
          <a:p>
            <a:r>
              <a:rPr lang="en-GB" sz="8800" dirty="0"/>
              <a:t>Let’s</a:t>
            </a:r>
            <a:br>
              <a:rPr lang="en-GB" sz="8800" dirty="0"/>
            </a:br>
            <a:r>
              <a:rPr lang="en-GB" sz="8800" dirty="0"/>
              <a:t>rock and roll </a:t>
            </a:r>
            <a:br>
              <a:rPr lang="en-GB" sz="8800" dirty="0"/>
            </a:br>
            <a:r>
              <a:rPr lang="en-GB" sz="8800" dirty="0"/>
              <a:t>the 11s!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9D82B21-F6BA-677D-C39B-471F75309B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315E62CC-0505-846B-7A16-B26A2B4EA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192" y="1624328"/>
            <a:ext cx="2873685" cy="480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65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hlinkClick r:id="rId2"/>
            <a:extLst>
              <a:ext uri="{FF2B5EF4-FFF2-40B4-BE49-F238E27FC236}">
                <a16:creationId xmlns:a16="http://schemas.microsoft.com/office/drawing/2014/main" id="{99D63571-0F80-1133-37B6-9C5085BF4BF3}"/>
              </a:ext>
            </a:extLst>
          </p:cNvPr>
          <p:cNvSpPr/>
          <p:nvPr/>
        </p:nvSpPr>
        <p:spPr>
          <a:xfrm>
            <a:off x="1640111" y="4609133"/>
            <a:ext cx="3058831" cy="519862"/>
          </a:xfrm>
          <a:prstGeom prst="roundRect">
            <a:avLst/>
          </a:prstGeom>
          <a:solidFill>
            <a:srgbClr val="FDE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hlinkClick r:id="rId3"/>
              </a:rPr>
              <a:t>Play video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4368C-B9B4-56ED-4BC0-518098B30031}"/>
              </a:ext>
            </a:extLst>
          </p:cNvPr>
          <p:cNvSpPr txBox="1"/>
          <p:nvPr/>
        </p:nvSpPr>
        <p:spPr>
          <a:xfrm>
            <a:off x="6131111" y="2863882"/>
            <a:ext cx="588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395BF5-FB04-CDB8-9007-460DA185C776}"/>
              </a:ext>
            </a:extLst>
          </p:cNvPr>
          <p:cNvSpPr txBox="1"/>
          <p:nvPr/>
        </p:nvSpPr>
        <p:spPr>
          <a:xfrm>
            <a:off x="7083120" y="2076390"/>
            <a:ext cx="35879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Continue with the lyrics in PowerPoint.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B2CCD9-8FC5-EE3B-1B66-5A58C612F1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480" y="1461711"/>
            <a:ext cx="4987245" cy="280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324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229" y="727727"/>
            <a:ext cx="9144000" cy="4826050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(The next 2 slides are the intro that you use for all tables in the ‘Rocking and Rolling Numbers’ series.)</a:t>
            </a:r>
          </a:p>
        </p:txBody>
      </p:sp>
    </p:spTree>
    <p:extLst>
      <p:ext uri="{BB962C8B-B14F-4D97-AF65-F5344CB8AC3E}">
        <p14:creationId xmlns:p14="http://schemas.microsoft.com/office/powerpoint/2010/main" val="597971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380" y="811259"/>
            <a:ext cx="9508360" cy="5541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Ready for what?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80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8000" dirty="0"/>
              <a:t>We’re ready to rock!</a:t>
            </a:r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095798"/>
            <a:ext cx="318052" cy="399674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386611"/>
            <a:ext cx="599510" cy="467224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2858AF3A-180E-370A-D0C2-451E89033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4152932"/>
            <a:ext cx="318052" cy="399674"/>
          </a:xfrm>
          <a:prstGeom prst="rect">
            <a:avLst/>
          </a:prstGeom>
        </p:spPr>
      </p:pic>
      <p:pic>
        <p:nvPicPr>
          <p:cNvPr id="10" name="Picture 9" descr="A picture containing clipart&#10;&#10;Description automatically generated">
            <a:extLst>
              <a:ext uri="{FF2B5EF4-FFF2-40B4-BE49-F238E27FC236}">
                <a16:creationId xmlns:a16="http://schemas.microsoft.com/office/drawing/2014/main" id="{2FF73F67-9659-C762-9E71-D50424EFB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5212937"/>
            <a:ext cx="599510" cy="467224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B2F924B-00BD-646E-4DA5-1BFA5E7E324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3BE7C526-C89B-BEA8-F490-541CB22F6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</p:spTree>
    <p:extLst>
      <p:ext uri="{BB962C8B-B14F-4D97-AF65-F5344CB8AC3E}">
        <p14:creationId xmlns:p14="http://schemas.microsoft.com/office/powerpoint/2010/main" val="128185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600" y="1013497"/>
            <a:ext cx="10609344" cy="51502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2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4200" dirty="0"/>
              <a:t>We’re ready to rock in an 11s kind of way!</a:t>
            </a:r>
          </a:p>
          <a:p>
            <a:pPr marL="0" indent="0">
              <a:buNone/>
            </a:pPr>
            <a:endParaRPr lang="en-GB" sz="4400" dirty="0"/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65262716-98DB-AE7A-08FE-993204A91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5" y="1199261"/>
            <a:ext cx="318052" cy="399674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7B681857-2379-F408-45A8-32B78B128C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11" y="2033292"/>
            <a:ext cx="599510" cy="467224"/>
          </a:xfrm>
          <a:prstGeom prst="rect">
            <a:avLst/>
          </a:prstGeom>
        </p:spPr>
      </p:pic>
      <p:pic>
        <p:nvPicPr>
          <p:cNvPr id="15" name="Picture 1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381076-E400-AB69-4127-5D8D622B29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15" y="4357485"/>
            <a:ext cx="599510" cy="467224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DDA210A-B5EE-E622-E600-78F3CF0D47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22142A8-D468-AA82-62CE-369E4623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</a:p>
        </p:txBody>
      </p:sp>
      <p:pic>
        <p:nvPicPr>
          <p:cNvPr id="2" name="Picture 1" descr="A picture containing clipart&#10;&#10;Description automatically generated">
            <a:extLst>
              <a:ext uri="{FF2B5EF4-FFF2-40B4-BE49-F238E27FC236}">
                <a16:creationId xmlns:a16="http://schemas.microsoft.com/office/drawing/2014/main" id="{134D245B-D64D-2AD3-A968-1FCBD40CF7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05" y="3988989"/>
            <a:ext cx="339161" cy="4464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F9C204-4E5C-737A-B68D-A1C413D0226C}"/>
              </a:ext>
            </a:extLst>
          </p:cNvPr>
          <p:cNvSpPr txBox="1"/>
          <p:nvPr/>
        </p:nvSpPr>
        <p:spPr>
          <a:xfrm>
            <a:off x="1138404" y="3536179"/>
            <a:ext cx="907268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7200" dirty="0" err="1">
                <a:solidFill>
                  <a:schemeClr val="bg1"/>
                </a:solidFill>
              </a:rPr>
              <a:t>Wooooooooooooaaaaaaaaaaaaahhhhhhh</a:t>
            </a:r>
            <a:r>
              <a:rPr lang="en-GB" sz="7200" dirty="0">
                <a:solidFill>
                  <a:schemeClr val="bg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2518875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680643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(And now we get into the lyrics for this particular table.)</a:t>
            </a:r>
          </a:p>
        </p:txBody>
      </p:sp>
    </p:spTree>
    <p:extLst>
      <p:ext uri="{BB962C8B-B14F-4D97-AF65-F5344CB8AC3E}">
        <p14:creationId xmlns:p14="http://schemas.microsoft.com/office/powerpoint/2010/main" val="588461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0417" y="1798845"/>
            <a:ext cx="9558131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11, 22, 33, 44.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11s</a:t>
            </a:r>
          </a:p>
        </p:txBody>
      </p:sp>
      <p:pic>
        <p:nvPicPr>
          <p:cNvPr id="2" name="Picture 1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D3F42A5F-E1D1-94C1-A7F0-B148B679A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880" y="3935894"/>
            <a:ext cx="1531398" cy="25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9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5C5218D-2EA9-1E38-F9B8-69A85B4B97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2504" y="994694"/>
            <a:ext cx="9615996" cy="511495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55, 66.</a:t>
            </a:r>
          </a:p>
          <a:p>
            <a:pPr marL="0" indent="0">
              <a:buNone/>
            </a:pPr>
            <a:r>
              <a:rPr lang="en-GB" sz="11500" dirty="0"/>
              <a:t>77 to the floor.</a:t>
            </a:r>
          </a:p>
        </p:txBody>
      </p:sp>
      <p:pic>
        <p:nvPicPr>
          <p:cNvPr id="12" name="Picture 11" descr="A picture containing clipart&#10;&#10;Description automatically generated">
            <a:extLst>
              <a:ext uri="{FF2B5EF4-FFF2-40B4-BE49-F238E27FC236}">
                <a16:creationId xmlns:a16="http://schemas.microsoft.com/office/drawing/2014/main" id="{C9F9753D-F977-4EB7-490A-6D6BB7147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98" y="1693481"/>
            <a:ext cx="651641" cy="507852"/>
          </a:xfrm>
          <a:prstGeom prst="rect">
            <a:avLst/>
          </a:prstGeom>
        </p:spPr>
      </p:pic>
      <p:pic>
        <p:nvPicPr>
          <p:cNvPr id="13" name="Picture 12" descr="A picture containing clipart&#10;&#10;Description automatically generated">
            <a:extLst>
              <a:ext uri="{FF2B5EF4-FFF2-40B4-BE49-F238E27FC236}">
                <a16:creationId xmlns:a16="http://schemas.microsoft.com/office/drawing/2014/main" id="{478CDAE3-3E00-F429-2714-6FA3E75A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08" y="1365416"/>
            <a:ext cx="349072" cy="43865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3FBA5FF-67D1-557B-3CAE-67CBC5B907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794F09F3-A0BF-BE16-EE5B-68E1DDDDD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11s</a:t>
            </a:r>
          </a:p>
        </p:txBody>
      </p:sp>
      <p:pic>
        <p:nvPicPr>
          <p:cNvPr id="2" name="Picture 1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8BCC3491-96DE-1B0E-EB1D-FA56C5F41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880" y="3935894"/>
            <a:ext cx="1531398" cy="25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24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71538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88, 99, 110.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The11s</a:t>
            </a:r>
          </a:p>
        </p:txBody>
      </p:sp>
      <p:pic>
        <p:nvPicPr>
          <p:cNvPr id="2" name="Picture 1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9F57503A-1564-1DDA-470F-FB2018A82E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880" y="3935894"/>
            <a:ext cx="1531398" cy="25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83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993" y="1596855"/>
            <a:ext cx="9671550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We’re not there yet.</a:t>
            </a:r>
          </a:p>
          <a:p>
            <a:pPr marL="0" indent="0">
              <a:buNone/>
            </a:pPr>
            <a:r>
              <a:rPr lang="en-GB" sz="8000" dirty="0"/>
              <a:t>You’ll know when…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57" y="2191331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157" y="1766350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11s</a:t>
            </a:r>
          </a:p>
        </p:txBody>
      </p:sp>
      <p:pic>
        <p:nvPicPr>
          <p:cNvPr id="3" name="Picture 2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4F9FF316-8F2F-3505-8FA9-9CCB79F925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401" y="3869634"/>
            <a:ext cx="1531398" cy="25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71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092945"/>
            <a:ext cx="9645162" cy="23515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1500" dirty="0"/>
              <a:t>121, 132.</a:t>
            </a:r>
          </a:p>
          <a:p>
            <a:pPr marL="0" indent="0">
              <a:buNone/>
            </a:pPr>
            <a:endParaRPr lang="en-GB" sz="11500" dirty="0"/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7A3B0885-8D78-1120-0441-BBE30CB1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90" y="2720675"/>
            <a:ext cx="651641" cy="507852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D7E50-882F-BEA7-55AF-277BDC26C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44" y="2203759"/>
            <a:ext cx="349072" cy="438657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F87621E-F4B6-014A-CEC5-F9E3494766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7D8D301-AFDD-9A59-04C2-76B8AFC7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The11s</a:t>
            </a:r>
          </a:p>
        </p:txBody>
      </p:sp>
      <p:pic>
        <p:nvPicPr>
          <p:cNvPr id="2" name="Picture 1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F9089B21-4A0C-1D78-3613-748609232C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4880" y="3935894"/>
            <a:ext cx="1531398" cy="25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2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216" y="1621493"/>
            <a:ext cx="9814388" cy="43146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8000" dirty="0"/>
              <a:t>Now we’re at the top.</a:t>
            </a:r>
          </a:p>
          <a:p>
            <a:pPr marL="0" indent="0">
              <a:buNone/>
            </a:pPr>
            <a:r>
              <a:rPr lang="en-GB" sz="8000" dirty="0"/>
              <a:t>Look at that view…</a:t>
            </a:r>
          </a:p>
        </p:txBody>
      </p:sp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961904-2D30-0A74-DE95-E4B123AF72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6" y="2543406"/>
            <a:ext cx="616960" cy="480823"/>
          </a:xfrm>
          <a:prstGeom prst="rect">
            <a:avLst/>
          </a:prstGeom>
        </p:spPr>
      </p:pic>
      <p:pic>
        <p:nvPicPr>
          <p:cNvPr id="9" name="Picture 8" descr="A picture containing clipart&#10;&#10;Description automatically generated">
            <a:extLst>
              <a:ext uri="{FF2B5EF4-FFF2-40B4-BE49-F238E27FC236}">
                <a16:creationId xmlns:a16="http://schemas.microsoft.com/office/drawing/2014/main" id="{D12DC579-5C2F-1030-A7FA-B547703A4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686" y="2062342"/>
            <a:ext cx="330494" cy="415311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428527F-7C4B-EA21-F090-331803A06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530417" cy="626113"/>
          </a:xfrm>
        </p:spPr>
        <p:txBody>
          <a:bodyPr>
            <a:normAutofit/>
          </a:bodyPr>
          <a:lstStyle/>
          <a:p>
            <a:r>
              <a:rPr lang="en-GB" sz="2400" b="1" dirty="0">
                <a:solidFill>
                  <a:srgbClr val="FFEC00"/>
                </a:solidFill>
              </a:rPr>
              <a:t>The 11s</a:t>
            </a:r>
          </a:p>
        </p:txBody>
      </p:sp>
      <p:pic>
        <p:nvPicPr>
          <p:cNvPr id="3" name="Picture 2" descr="A person in a garment&#10;&#10;Description automatically generated with medium confidence">
            <a:extLst>
              <a:ext uri="{FF2B5EF4-FFF2-40B4-BE49-F238E27FC236}">
                <a16:creationId xmlns:a16="http://schemas.microsoft.com/office/drawing/2014/main" id="{9CEA8610-F508-479F-7297-21DC5FFB62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415" y="2810827"/>
            <a:ext cx="2302374" cy="385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95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i="1" dirty="0"/>
              <a:t>(You’ve got to the end!)</a:t>
            </a:r>
          </a:p>
        </p:txBody>
      </p:sp>
    </p:spTree>
    <p:extLst>
      <p:ext uri="{BB962C8B-B14F-4D97-AF65-F5344CB8AC3E}">
        <p14:creationId xmlns:p14="http://schemas.microsoft.com/office/powerpoint/2010/main" val="1333123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54DFEB4-1636-4E1F-9B96-D3CEFD0985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4A2D510-55ED-BC0E-03B7-F10B867D3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228" y="833605"/>
            <a:ext cx="9144000" cy="4508416"/>
          </a:xfrm>
        </p:spPr>
        <p:txBody>
          <a:bodyPr anchor="t" anchorCtr="0">
            <a:noAutofit/>
          </a:bodyPr>
          <a:lstStyle/>
          <a:p>
            <a:pPr algn="l"/>
            <a:r>
              <a:rPr lang="en-GB" sz="6600" i="1" dirty="0"/>
              <a:t>(On the next slide, you’ve got all the lyrics in one place in case you’d prefer to see it all together.)</a:t>
            </a:r>
          </a:p>
        </p:txBody>
      </p:sp>
    </p:spTree>
    <p:extLst>
      <p:ext uri="{BB962C8B-B14F-4D97-AF65-F5344CB8AC3E}">
        <p14:creationId xmlns:p14="http://schemas.microsoft.com/office/powerpoint/2010/main" val="3778536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910939D-DD73-4CCA-A879-1AAC73E6B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52" y="100059"/>
            <a:ext cx="3527408" cy="555111"/>
          </a:xfrm>
        </p:spPr>
        <p:txBody>
          <a:bodyPr>
            <a:normAutofit/>
          </a:bodyPr>
          <a:lstStyle/>
          <a:p>
            <a:r>
              <a:rPr lang="en-GB" sz="2400" b="1" dirty="0"/>
              <a:t>Intro</a:t>
            </a:r>
            <a:endParaRPr lang="en-GB" sz="2400" b="1" dirty="0">
              <a:solidFill>
                <a:srgbClr val="FFEC00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FDDA25A-A29E-4D25-9F1F-1BE90D6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41" y="812801"/>
            <a:ext cx="6107553" cy="54660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Ready for what?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Are you ready?</a:t>
            </a:r>
          </a:p>
          <a:p>
            <a:pPr marL="0" indent="0">
              <a:buNone/>
            </a:pPr>
            <a:r>
              <a:rPr lang="en-GB" sz="2400" dirty="0"/>
              <a:t>We’re ready to rock!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>
                <a:solidFill>
                  <a:srgbClr val="FFEC00"/>
                </a:solidFill>
              </a:rPr>
              <a:t>How do you want to rock today?</a:t>
            </a:r>
          </a:p>
          <a:p>
            <a:pPr marL="0" indent="0">
              <a:buNone/>
            </a:pPr>
            <a:r>
              <a:rPr lang="en-GB" sz="2400" dirty="0"/>
              <a:t>We’re ready to rock in a 11s kind of way!</a:t>
            </a:r>
          </a:p>
          <a:p>
            <a:pPr marL="0" indent="0">
              <a:buNone/>
            </a:pP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Woooooooooaaaaaaahhh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endParaRPr lang="en-GB" sz="2400" dirty="0"/>
          </a:p>
        </p:txBody>
      </p:sp>
      <p:pic>
        <p:nvPicPr>
          <p:cNvPr id="3" name="Picture 2" descr="A picture containing clipart&#10;&#10;Description automatically generated">
            <a:extLst>
              <a:ext uri="{FF2B5EF4-FFF2-40B4-BE49-F238E27FC236}">
                <a16:creationId xmlns:a16="http://schemas.microsoft.com/office/drawing/2014/main" id="{5997A0BF-472E-B84F-845A-5F0D97FBB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904664"/>
            <a:ext cx="205092" cy="257726"/>
          </a:xfrm>
          <a:prstGeom prst="rect">
            <a:avLst/>
          </a:prstGeom>
        </p:spPr>
      </p:pic>
      <p:pic>
        <p:nvPicPr>
          <p:cNvPr id="8" name="Picture 7" descr="A picture containing clipart&#10;&#10;Description automatically generated">
            <a:extLst>
              <a:ext uri="{FF2B5EF4-FFF2-40B4-BE49-F238E27FC236}">
                <a16:creationId xmlns:a16="http://schemas.microsoft.com/office/drawing/2014/main" id="{3BCBB3E5-CEC0-C8F3-3F32-11DF978E1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1360056"/>
            <a:ext cx="346389" cy="269956"/>
          </a:xfrm>
          <a:prstGeom prst="rect">
            <a:avLst/>
          </a:prstGeom>
        </p:spPr>
      </p:pic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F03F1D4-092F-4DC1-A945-CE06E31ACC0F}"/>
              </a:ext>
            </a:extLst>
          </p:cNvPr>
          <p:cNvSpPr txBox="1">
            <a:spLocks/>
          </p:cNvSpPr>
          <p:nvPr/>
        </p:nvSpPr>
        <p:spPr>
          <a:xfrm>
            <a:off x="7007702" y="734026"/>
            <a:ext cx="4719239" cy="5845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Boogaloo" panose="03060902030202020203" pitchFamily="66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11, 22, 33, 44.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55, 66, 77.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To the floor.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88, 99, 110.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We’re not there yet.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You’ll know when.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121, 132.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>
                <a:latin typeface="Arial" panose="020B0604020202020204" pitchFamily="34" charset="0"/>
                <a:cs typeface="Arial" panose="020B0604020202020204" pitchFamily="34" charset="0"/>
              </a:rPr>
              <a:t>Now we’re </a:t>
            </a: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at the top.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Look at that view!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FBB52B0-8C08-A110-CD83-DEFD58D01836}"/>
              </a:ext>
            </a:extLst>
          </p:cNvPr>
          <p:cNvCxnSpPr/>
          <p:nvPr/>
        </p:nvCxnSpPr>
        <p:spPr>
          <a:xfrm flipV="1">
            <a:off x="6551794" y="579120"/>
            <a:ext cx="0" cy="6278880"/>
          </a:xfrm>
          <a:prstGeom prst="line">
            <a:avLst/>
          </a:prstGeom>
          <a:ln>
            <a:solidFill>
              <a:srgbClr val="FFE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3">
            <a:extLst>
              <a:ext uri="{FF2B5EF4-FFF2-40B4-BE49-F238E27FC236}">
                <a16:creationId xmlns:a16="http://schemas.microsoft.com/office/drawing/2014/main" id="{35DB6A8D-C5D1-8976-AEB1-484223CFFB1A}"/>
              </a:ext>
            </a:extLst>
          </p:cNvPr>
          <p:cNvSpPr txBox="1">
            <a:spLocks/>
          </p:cNvSpPr>
          <p:nvPr/>
        </p:nvSpPr>
        <p:spPr>
          <a:xfrm>
            <a:off x="7007702" y="100059"/>
            <a:ext cx="3527408" cy="555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Boogaloo" panose="03060902030202020203" pitchFamily="66" charset="0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rgbClr val="FFE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11s</a:t>
            </a:r>
          </a:p>
        </p:txBody>
      </p:sp>
      <p:pic>
        <p:nvPicPr>
          <p:cNvPr id="22" name="Picture 21" descr="A picture containing clipart&#10;&#10;Description automatically generated">
            <a:extLst>
              <a:ext uri="{FF2B5EF4-FFF2-40B4-BE49-F238E27FC236}">
                <a16:creationId xmlns:a16="http://schemas.microsoft.com/office/drawing/2014/main" id="{4A098087-0286-696C-E866-D1A9E69308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2275834"/>
            <a:ext cx="205092" cy="257726"/>
          </a:xfrm>
          <a:prstGeom prst="rect">
            <a:avLst/>
          </a:prstGeom>
        </p:spPr>
      </p:pic>
      <p:pic>
        <p:nvPicPr>
          <p:cNvPr id="23" name="Picture 22" descr="A picture containing clipart&#10;&#10;Description automatically generated">
            <a:extLst>
              <a:ext uri="{FF2B5EF4-FFF2-40B4-BE49-F238E27FC236}">
                <a16:creationId xmlns:a16="http://schemas.microsoft.com/office/drawing/2014/main" id="{04AA40A6-D9A0-A6FF-548D-EF1F84C28B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2732222"/>
            <a:ext cx="346389" cy="269956"/>
          </a:xfrm>
          <a:prstGeom prst="rect">
            <a:avLst/>
          </a:prstGeom>
        </p:spPr>
      </p:pic>
      <p:pic>
        <p:nvPicPr>
          <p:cNvPr id="24" name="Picture 2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E9B221D-7E40-AD90-81CD-C0B8C003C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5" y="3643053"/>
            <a:ext cx="205092" cy="257726"/>
          </a:xfrm>
          <a:prstGeom prst="rect">
            <a:avLst/>
          </a:prstGeom>
        </p:spPr>
      </p:pic>
      <p:pic>
        <p:nvPicPr>
          <p:cNvPr id="25" name="Picture 24" descr="A picture containing clipart&#10;&#10;Description automatically generated">
            <a:extLst>
              <a:ext uri="{FF2B5EF4-FFF2-40B4-BE49-F238E27FC236}">
                <a16:creationId xmlns:a16="http://schemas.microsoft.com/office/drawing/2014/main" id="{33E635A1-685A-817D-DBDC-6F914B5055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0" y="4058409"/>
            <a:ext cx="346389" cy="269956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AF241C2-E544-0558-6310-18F9102563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113401" y="-1617"/>
            <a:ext cx="2082285" cy="6859617"/>
          </a:xfrm>
          <a:custGeom>
            <a:avLst/>
            <a:gdLst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955040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3270262 w 4612640"/>
              <a:gd name="connsiteY3" fmla="*/ 6842760 h 6842760"/>
              <a:gd name="connsiteX4" fmla="*/ 0 w 4612640"/>
              <a:gd name="connsiteY4" fmla="*/ 0 h 6842760"/>
              <a:gd name="connsiteX0" fmla="*/ 0 w 4612640"/>
              <a:gd name="connsiteY0" fmla="*/ 0 h 6842760"/>
              <a:gd name="connsiteX1" fmla="*/ 4612640 w 4612640"/>
              <a:gd name="connsiteY1" fmla="*/ 0 h 6842760"/>
              <a:gd name="connsiteX2" fmla="*/ 4612640 w 4612640"/>
              <a:gd name="connsiteY2" fmla="*/ 6842760 h 6842760"/>
              <a:gd name="connsiteX3" fmla="*/ 2535472 w 4612640"/>
              <a:gd name="connsiteY3" fmla="*/ 6841176 h 6842760"/>
              <a:gd name="connsiteX4" fmla="*/ 0 w 4612640"/>
              <a:gd name="connsiteY4" fmla="*/ 0 h 6842760"/>
              <a:gd name="connsiteX0" fmla="*/ 904105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904105 w 2077168"/>
              <a:gd name="connsiteY4" fmla="*/ 0 h 6842760"/>
              <a:gd name="connsiteX0" fmla="*/ 1379184 w 2077168"/>
              <a:gd name="connsiteY0" fmla="*/ 0 h 6845927"/>
              <a:gd name="connsiteX1" fmla="*/ 2077168 w 2077168"/>
              <a:gd name="connsiteY1" fmla="*/ 3167 h 6845927"/>
              <a:gd name="connsiteX2" fmla="*/ 2077168 w 2077168"/>
              <a:gd name="connsiteY2" fmla="*/ 6845927 h 6845927"/>
              <a:gd name="connsiteX3" fmla="*/ 0 w 2077168"/>
              <a:gd name="connsiteY3" fmla="*/ 6844343 h 6845927"/>
              <a:gd name="connsiteX4" fmla="*/ 1379184 w 2077168"/>
              <a:gd name="connsiteY4" fmla="*/ 0 h 6845927"/>
              <a:gd name="connsiteX0" fmla="*/ 1580301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580301 w 2077168"/>
              <a:gd name="connsiteY4" fmla="*/ 0 h 6842760"/>
              <a:gd name="connsiteX0" fmla="*/ 1749746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749746 w 2077168"/>
              <a:gd name="connsiteY4" fmla="*/ 0 h 6842760"/>
              <a:gd name="connsiteX0" fmla="*/ 1911273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911273 w 2077168"/>
              <a:gd name="connsiteY4" fmla="*/ 0 h 6842760"/>
              <a:gd name="connsiteX0" fmla="*/ 1874849 w 2077168"/>
              <a:gd name="connsiteY0" fmla="*/ 0 h 6842760"/>
              <a:gd name="connsiteX1" fmla="*/ 2077168 w 2077168"/>
              <a:gd name="connsiteY1" fmla="*/ 0 h 6842760"/>
              <a:gd name="connsiteX2" fmla="*/ 2077168 w 2077168"/>
              <a:gd name="connsiteY2" fmla="*/ 6842760 h 6842760"/>
              <a:gd name="connsiteX3" fmla="*/ 0 w 2077168"/>
              <a:gd name="connsiteY3" fmla="*/ 6841176 h 6842760"/>
              <a:gd name="connsiteX4" fmla="*/ 1874849 w 2077168"/>
              <a:gd name="connsiteY4" fmla="*/ 0 h 684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77168" h="6842760">
                <a:moveTo>
                  <a:pt x="1874849" y="0"/>
                </a:moveTo>
                <a:lnTo>
                  <a:pt x="2077168" y="0"/>
                </a:lnTo>
                <a:lnTo>
                  <a:pt x="2077168" y="6842760"/>
                </a:lnTo>
                <a:lnTo>
                  <a:pt x="0" y="6841176"/>
                </a:lnTo>
                <a:lnTo>
                  <a:pt x="1874849" y="0"/>
                </a:lnTo>
                <a:close/>
              </a:path>
            </a:pathLst>
          </a:custGeom>
          <a:solidFill>
            <a:srgbClr val="EE00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42C5EF8-6DEB-D160-7B5C-0CB235C8A754}"/>
              </a:ext>
            </a:extLst>
          </p:cNvPr>
          <p:cNvGrpSpPr/>
          <p:nvPr/>
        </p:nvGrpSpPr>
        <p:grpSpPr>
          <a:xfrm>
            <a:off x="231024" y="5003890"/>
            <a:ext cx="272142" cy="329762"/>
            <a:chOff x="411810" y="1028379"/>
            <a:chExt cx="667550" cy="808888"/>
          </a:xfrm>
        </p:grpSpPr>
        <p:pic>
          <p:nvPicPr>
            <p:cNvPr id="9" name="Picture 8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45112DA9-0C88-3B6C-8A6D-D04C09C81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2400" y="1356444"/>
              <a:ext cx="616960" cy="480823"/>
            </a:xfrm>
            <a:prstGeom prst="rect">
              <a:avLst/>
            </a:prstGeom>
          </p:spPr>
        </p:pic>
        <p:pic>
          <p:nvPicPr>
            <p:cNvPr id="10" name="Picture 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09C56F3-C11E-077F-4DEB-63765649C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810" y="1028379"/>
              <a:ext cx="330494" cy="4153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4356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335</Words>
  <Application>Microsoft Office PowerPoint</Application>
  <PresentationFormat>Widescreen</PresentationFormat>
  <Paragraphs>60</Paragraphs>
  <Slides>17</Slides>
  <Notes>1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Boogaloo</vt:lpstr>
      <vt:lpstr>Calibri</vt:lpstr>
      <vt:lpstr>Office Theme</vt:lpstr>
      <vt:lpstr>PowerPoint Presentation</vt:lpstr>
      <vt:lpstr>Warm-up</vt:lpstr>
      <vt:lpstr>Let’s rock and roll  the 11s!</vt:lpstr>
      <vt:lpstr>PowerPoint Presentation</vt:lpstr>
      <vt:lpstr>(The next 2 slides are the intro that you use for all tables in the ‘Rocking and Rolling Numbers’ series.)</vt:lpstr>
      <vt:lpstr>Intro</vt:lpstr>
      <vt:lpstr>Intro</vt:lpstr>
      <vt:lpstr>(And now we get into the lyrics for this particular table.)</vt:lpstr>
      <vt:lpstr>The 11s</vt:lpstr>
      <vt:lpstr>The 11s</vt:lpstr>
      <vt:lpstr>The11s</vt:lpstr>
      <vt:lpstr>The 11s</vt:lpstr>
      <vt:lpstr>The11s</vt:lpstr>
      <vt:lpstr>The 11s</vt:lpstr>
      <vt:lpstr>(You’ve got to the end!)</vt:lpstr>
      <vt:lpstr>(On the next slide, you’ve got all the lyrics in one place in case you’d prefer to see it all together.)</vt:lpstr>
      <vt:lpstr>Intro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Bruno Reddy</dc:creator>
  <cp:lastModifiedBy>Maths Circle</cp:lastModifiedBy>
  <cp:revision>32</cp:revision>
  <dcterms:created xsi:type="dcterms:W3CDTF">2022-04-20T21:32:57Z</dcterms:created>
  <dcterms:modified xsi:type="dcterms:W3CDTF">2022-10-05T08:52:06Z</dcterms:modified>
</cp:coreProperties>
</file>